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Tahoma"/>
      <p:regular r:id="rId22"/>
      <p:bold r:id="rId23"/>
    </p:embeddedFont>
    <p:embeddedFont>
      <p:font typeface="Roboto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5472">
          <p15:clr>
            <a:srgbClr val="A4A3A4"/>
          </p15:clr>
        </p15:guide>
        <p15:guide id="4" pos="288">
          <p15:clr>
            <a:srgbClr val="A4A3A4"/>
          </p15:clr>
        </p15:guide>
        <p15:guide id="5" orient="horz" pos="270">
          <p15:clr>
            <a:srgbClr val="A4A3A4"/>
          </p15:clr>
        </p15:guide>
        <p15:guide id="6" orient="horz" pos="29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5472"/>
        <p:guide pos="288"/>
        <p:guide pos="270" orient="horz"/>
        <p:guide pos="298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Tahoma-regular.fntdata"/><Relationship Id="rId21" Type="http://schemas.openxmlformats.org/officeDocument/2006/relationships/slide" Target="slides/slide16.xml"/><Relationship Id="rId24" Type="http://schemas.openxmlformats.org/officeDocument/2006/relationships/font" Target="fonts/RobotoMono-regular.fntdata"/><Relationship Id="rId23" Type="http://schemas.openxmlformats.org/officeDocument/2006/relationships/font" Target="fonts/Tahom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italic.fntdata"/><Relationship Id="rId25" Type="http://schemas.openxmlformats.org/officeDocument/2006/relationships/font" Target="fonts/RobotoMono-bold.fntdata"/><Relationship Id="rId27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" name="Google Shape;2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c73377571_5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31c73377571_5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c73377571_1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c73377571_1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1c73377571_1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c67061f51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g31c67061f51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9" name="Google Shape;129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 and Lit Rev - Mukund / Data and EDA - Sandesh / Method - Prabhav / Result &amp; Conclusion - Aravind</a:t>
            </a:r>
            <a:endParaRPr/>
          </a:p>
        </p:txBody>
      </p:sp>
      <p:sp>
        <p:nvSpPr>
          <p:cNvPr id="35" name="Google Shape;3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1c73377571_5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g31c73377571_5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1c73377571_5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g31c73377571_5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c73377571_5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31c73377571_5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Dark Blue">
  <p:cSld name="Title Slide - Dark Blu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cal History Moment - The Founding of Johns Hopkins University ..." id="11" name="Google Shape;11;p2"/>
          <p:cNvPicPr preferRelativeResize="0"/>
          <p:nvPr/>
        </p:nvPicPr>
        <p:blipFill rotWithShape="1">
          <a:blip r:embed="rId2">
            <a:alphaModFix/>
          </a:blip>
          <a:srcRect b="7786" l="0" r="0" t="778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 rot="10800000">
            <a:off x="-2" y="-3"/>
            <a:ext cx="9144001" cy="5143499"/>
          </a:xfrm>
          <a:prstGeom prst="rect">
            <a:avLst/>
          </a:prstGeom>
          <a:solidFill>
            <a:schemeClr val="dk2">
              <a:alpha val="84313"/>
            </a:scheme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28302" l="13149" r="13581" t="29482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title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25"/>
              <a:buFont typeface="Tahoma"/>
              <a:buNone/>
              <a:defRPr b="1" i="0" sz="4125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body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225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ullets">
  <p:cSld name="TItle and Bullet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 amt="50000"/>
          </a:blip>
          <a:srcRect b="27019" l="12472" r="12906" t="27462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/>
          <p:nvPr/>
        </p:nvSpPr>
        <p:spPr>
          <a:xfrm>
            <a:off x="7891462" y="4860169"/>
            <a:ext cx="795338" cy="176213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-US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                </a:t>
            </a:r>
            <a:fld id="{00000000-1234-1234-1234-123412341234}" type="slidenum">
              <a:rPr b="1" i="0" lang="en-US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1" i="0" sz="1000" u="none" cap="none" strike="noStrike">
              <a:solidFill>
                <a:srgbClr val="7F7F7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- Light Blue">
  <p:cSld name="End Slide - Light Blu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7786" l="0" r="0" t="778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/>
          <p:nvPr/>
        </p:nvSpPr>
        <p:spPr>
          <a:xfrm rot="10800000">
            <a:off x="-2" y="-3"/>
            <a:ext cx="9144001" cy="5143499"/>
          </a:xfrm>
          <a:prstGeom prst="rect">
            <a:avLst/>
          </a:prstGeom>
          <a:gradFill>
            <a:gsLst>
              <a:gs pos="0">
                <a:srgbClr val="68ACE5">
                  <a:alpha val="84313"/>
                </a:srgbClr>
              </a:gs>
              <a:gs pos="75000">
                <a:srgbClr val="3B6FAF">
                  <a:alpha val="84313"/>
                </a:srgbClr>
              </a:gs>
              <a:gs pos="100000">
                <a:srgbClr val="3B6FAF">
                  <a:alpha val="84313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3">
            <a:alphaModFix/>
          </a:blip>
          <a:srcRect b="21109" l="15642" r="15937" t="22639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/>
          <p:nvPr/>
        </p:nvSpPr>
        <p:spPr>
          <a:xfrm>
            <a:off x="0" y="4727386"/>
            <a:ext cx="9144000" cy="217090"/>
          </a:xfrm>
          <a:prstGeom prst="rect">
            <a:avLst/>
          </a:prstGeom>
          <a:noFill/>
          <a:ln>
            <a:noFill/>
          </a:ln>
        </p:spPr>
        <p:txBody>
          <a:bodyPr anchorCtr="0" anchor="t" bIns="40800" lIns="81625" spcFirstLastPara="1" rIns="81625" wrap="square" tIns="4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b="0" i="0" lang="en-US" sz="875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The Johns Hopkins University 2021, All Rights Reserved.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209838" y="1311965"/>
            <a:ext cx="8751282" cy="1852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85"/>
              <a:buNone/>
            </a:pPr>
            <a:r>
              <a:rPr lang="en-US" sz="2400"/>
              <a:t>Causal Structure Learning for Sepsis Prediction in ICU Patients: </a:t>
            </a:r>
            <a:r>
              <a:rPr lang="en-US" sz="2400">
                <a:solidFill>
                  <a:srgbClr val="FFE599"/>
                </a:solidFill>
              </a:rPr>
              <a:t>EN.601.675 / Machine Learning</a:t>
            </a:r>
            <a:endParaRPr sz="2400">
              <a:solidFill>
                <a:srgbClr val="FFE599"/>
              </a:solidFill>
            </a:endParaRPr>
          </a:p>
        </p:txBody>
      </p:sp>
      <p:sp>
        <p:nvSpPr>
          <p:cNvPr id="32" name="Google Shape;32;p5"/>
          <p:cNvSpPr txBox="1"/>
          <p:nvPr/>
        </p:nvSpPr>
        <p:spPr>
          <a:xfrm>
            <a:off x="290283" y="3496692"/>
            <a:ext cx="8219100" cy="15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FFFF"/>
                </a:solidFill>
              </a:rPr>
              <a:t>Prabhav Singh, Aravind Kavuturu, Sandesh Rangreji, Mukund Iyengar</a:t>
            </a:r>
            <a:endParaRPr b="0" i="0" sz="1400" u="none" cap="none" strike="noStrike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533919" y="455555"/>
            <a:ext cx="80853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Methodology Overview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676050" y="1251625"/>
            <a:ext cx="7829400" cy="3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655" y="961525"/>
            <a:ext cx="5600195" cy="418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529344" y="68355"/>
            <a:ext cx="8085300" cy="509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Bayesian Network for Sepsis Prediction</a:t>
            </a:r>
            <a:endParaRPr sz="2500"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1500" y="515850"/>
            <a:ext cx="9429801" cy="47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Experiments</a:t>
            </a:r>
            <a:endParaRPr/>
          </a:p>
        </p:txBody>
      </p:sp>
      <p:sp>
        <p:nvSpPr>
          <p:cNvPr id="107" name="Google Shape;107;p16"/>
          <p:cNvSpPr txBox="1"/>
          <p:nvPr/>
        </p:nvSpPr>
        <p:spPr>
          <a:xfrm>
            <a:off x="625075" y="1177525"/>
            <a:ext cx="7305000" cy="3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00">
                <a:solidFill>
                  <a:schemeClr val="dk1"/>
                </a:solidFill>
              </a:rPr>
              <a:t>Experiments and Hyperparameter Tuning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solidFill>
                  <a:schemeClr val="dk1"/>
                </a:solidFill>
              </a:rPr>
              <a:t>Datasets</a:t>
            </a:r>
            <a:r>
              <a:rPr lang="en-US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Original dataset with 54 features.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Bayesian-selected dataset with 48 features.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solidFill>
                  <a:schemeClr val="dk1"/>
                </a:solidFill>
              </a:rPr>
              <a:t>Experiments</a:t>
            </a:r>
            <a:r>
              <a:rPr lang="en-US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Run Bayesian Network on test and validation data as a baseline.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Train XGBoost (with and without feature selection), hyperparameter-tuned using 5-Fold CV.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solidFill>
                  <a:schemeClr val="dk1"/>
                </a:solidFill>
              </a:rPr>
              <a:t>XGBoost Parameters</a:t>
            </a:r>
            <a:r>
              <a:rPr lang="en-US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-US" sz="1100">
                <a:solidFill>
                  <a:schemeClr val="dk1"/>
                </a:solidFill>
              </a:rPr>
              <a:t>All Features</a:t>
            </a:r>
            <a:r>
              <a:rPr lang="en-US" sz="1100">
                <a:solidFill>
                  <a:schemeClr val="dk1"/>
                </a:solidFill>
              </a:rPr>
              <a:t>: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learning_rate = 0.2</a:t>
            </a:r>
            <a:r>
              <a:rPr lang="en-US" sz="1100">
                <a:solidFill>
                  <a:schemeClr val="dk1"/>
                </a:solidFill>
              </a:rPr>
              <a:t>,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max_depth = 3</a:t>
            </a:r>
            <a:r>
              <a:rPr lang="en-US" sz="1100">
                <a:solidFill>
                  <a:schemeClr val="dk1"/>
                </a:solidFill>
              </a:rPr>
              <a:t>,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n_estimators = 300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-US" sz="1100">
                <a:solidFill>
                  <a:schemeClr val="dk1"/>
                </a:solidFill>
              </a:rPr>
              <a:t>Bayesian Features</a:t>
            </a:r>
            <a:r>
              <a:rPr lang="en-US" sz="1100">
                <a:solidFill>
                  <a:schemeClr val="dk1"/>
                </a:solidFill>
              </a:rPr>
              <a:t>: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learning_rate = 0.2</a:t>
            </a:r>
            <a:r>
              <a:rPr lang="en-US" sz="1100">
                <a:solidFill>
                  <a:schemeClr val="dk1"/>
                </a:solidFill>
              </a:rPr>
              <a:t>,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max_depth = 3</a:t>
            </a:r>
            <a:r>
              <a:rPr lang="en-US" sz="1100">
                <a:solidFill>
                  <a:schemeClr val="dk1"/>
                </a:solidFill>
              </a:rPr>
              <a:t>,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n_estimators = 100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solidFill>
                  <a:schemeClr val="dk1"/>
                </a:solidFill>
              </a:rPr>
              <a:t>Key Insight</a:t>
            </a:r>
            <a:r>
              <a:rPr lang="en-US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With fewer features, XGBoost required fewer estimators, indicating efficient learning with reduced feature noise.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529292" y="245392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113" name="Google Shape;113;p17"/>
          <p:cNvSpPr txBox="1"/>
          <p:nvPr/>
        </p:nvSpPr>
        <p:spPr>
          <a:xfrm>
            <a:off x="974000" y="2653050"/>
            <a:ext cx="6897900" cy="19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chemeClr val="dk1"/>
                </a:solidFill>
              </a:rPr>
              <a:t>Key Insights</a:t>
            </a:r>
            <a:r>
              <a:rPr lang="en-US" sz="1200">
                <a:solidFill>
                  <a:schemeClr val="dk1"/>
                </a:solidFill>
              </a:rPr>
              <a:t>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Trade-off between interpretability (Bayesian-selected features) and performance (all features).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Feature selection reduces noise but may miss subtle relationships captured by full feature models.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High recall is critical to minimize false negatives, given the life-threatening nature of sepsis.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00" y="1333250"/>
            <a:ext cx="2792794" cy="131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1200" y="1284413"/>
            <a:ext cx="5665698" cy="128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21" name="Google Shape;121;p18"/>
          <p:cNvSpPr txBox="1"/>
          <p:nvPr/>
        </p:nvSpPr>
        <p:spPr>
          <a:xfrm>
            <a:off x="533925" y="1279275"/>
            <a:ext cx="7523100" cy="26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US">
                <a:solidFill>
                  <a:schemeClr val="dk1"/>
                </a:solidFill>
              </a:rPr>
              <a:t>XGBoost (All Features)</a:t>
            </a:r>
            <a:r>
              <a:rPr lang="en-US">
                <a:solidFill>
                  <a:schemeClr val="dk1"/>
                </a:solidFill>
              </a:rPr>
              <a:t> achieved the highest F1 score (65.00%), while </a:t>
            </a:r>
            <a:r>
              <a:rPr b="1" lang="en-US">
                <a:solidFill>
                  <a:schemeClr val="dk1"/>
                </a:solidFill>
              </a:rPr>
              <a:t>Bayesian-selected features</a:t>
            </a:r>
            <a:r>
              <a:rPr lang="en-US">
                <a:solidFill>
                  <a:schemeClr val="dk1"/>
                </a:solidFill>
              </a:rPr>
              <a:t> balanced interpretability with F1 score (63.91%).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Sepsis remains a leading cause of preventable deaths, disproportionately impacting low-resource settings.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Our framework enables </a:t>
            </a:r>
            <a:r>
              <a:rPr b="1" lang="en-US">
                <a:solidFill>
                  <a:schemeClr val="dk1"/>
                </a:solidFill>
              </a:rPr>
              <a:t>scalable and interpretable early detection</a:t>
            </a:r>
            <a:r>
              <a:rPr lang="en-US">
                <a:solidFill>
                  <a:schemeClr val="dk1"/>
                </a:solidFill>
              </a:rPr>
              <a:t> in ICUs, reducing mortality rates and improving patient outcomes.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By improving such models and integrating into clinical workflows, healthcare systems can provide timely and life-saving interventions.</a:t>
            </a:r>
            <a:endParaRPr sz="1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209838" y="1311965"/>
            <a:ext cx="8751300" cy="18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85"/>
              <a:buNone/>
            </a:pPr>
            <a:r>
              <a:rPr lang="en-US" sz="4000">
                <a:solidFill>
                  <a:srgbClr val="FFE599"/>
                </a:solidFill>
              </a:rPr>
              <a:t>Questions?</a:t>
            </a:r>
            <a:endParaRPr sz="4000">
              <a:solidFill>
                <a:srgbClr val="FFE59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38" name="Google Shape;38;p6"/>
          <p:cNvSpPr txBox="1"/>
          <p:nvPr/>
        </p:nvSpPr>
        <p:spPr>
          <a:xfrm>
            <a:off x="652725" y="1227125"/>
            <a:ext cx="7806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Introduction and Motivation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Literature Review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Data Overview and Exploratory Data Analysis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Methodology and Experiments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Results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Conclusion and Significance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Introduction &amp; Motivation </a:t>
            </a:r>
            <a:endParaRPr/>
          </a:p>
        </p:txBody>
      </p:sp>
      <p:sp>
        <p:nvSpPr>
          <p:cNvPr id="44" name="Google Shape;44;p7"/>
          <p:cNvSpPr txBox="1"/>
          <p:nvPr/>
        </p:nvSpPr>
        <p:spPr>
          <a:xfrm>
            <a:off x="533925" y="1244550"/>
            <a:ext cx="7977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Sepsis is a </a:t>
            </a:r>
            <a:r>
              <a:rPr b="1" lang="en-US">
                <a:solidFill>
                  <a:schemeClr val="dk1"/>
                </a:solidFill>
              </a:rPr>
              <a:t>life-threatening condition</a:t>
            </a:r>
            <a:r>
              <a:rPr lang="en-US">
                <a:solidFill>
                  <a:schemeClr val="dk1"/>
                </a:solidFill>
              </a:rPr>
              <a:t> caused by an uncontrolled immune response to infection.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Often results in organ failure and high mortality rates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This condition is often detected in Intensive Care Units (ICU’s)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Sepsis affects approximately 48.9 million people annually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Causing 11 million deaths worldwide (~20% of all global deaths)</a:t>
            </a:r>
            <a:endParaRPr/>
          </a:p>
        </p:txBody>
      </p:sp>
      <p:pic>
        <p:nvPicPr>
          <p:cNvPr id="45" name="Google Shape;4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0203" y="2838325"/>
            <a:ext cx="3785050" cy="19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533919" y="455555"/>
            <a:ext cx="80853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Diagnostic Challenges</a:t>
            </a:r>
            <a:endParaRPr/>
          </a:p>
        </p:txBody>
      </p:sp>
      <p:sp>
        <p:nvSpPr>
          <p:cNvPr id="51" name="Google Shape;51;p8"/>
          <p:cNvSpPr txBox="1"/>
          <p:nvPr/>
        </p:nvSpPr>
        <p:spPr>
          <a:xfrm>
            <a:off x="533925" y="1244550"/>
            <a:ext cx="7977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No single diagnostic test exists for sepsis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Symptoms often mimic other conditions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US"/>
              <a:t>Time Critical Nature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/>
              <a:t>Early diagnosis is crucial for improved outcomes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/>
              <a:t>Every additional hour associated with a significant </a:t>
            </a:r>
            <a:r>
              <a:rPr lang="en-US"/>
              <a:t>increase in mortality probability</a:t>
            </a:r>
            <a:endParaRPr/>
          </a:p>
        </p:txBody>
      </p:sp>
      <p:pic>
        <p:nvPicPr>
          <p:cNvPr id="52" name="Google Shape;5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9850" y="2571750"/>
            <a:ext cx="2724290" cy="233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 txBox="1"/>
          <p:nvPr/>
        </p:nvSpPr>
        <p:spPr>
          <a:xfrm>
            <a:off x="1729450" y="4941800"/>
            <a:ext cx="5397600" cy="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https://globalsepsisalliance.org/news/2017/5/23/time-to-treatment-and-mortality-during-mandated-emergency-care-for-sepsis</a:t>
            </a:r>
            <a:endParaRPr sz="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title"/>
          </p:nvPr>
        </p:nvSpPr>
        <p:spPr>
          <a:xfrm>
            <a:off x="533919" y="455555"/>
            <a:ext cx="80853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Economic Burden</a:t>
            </a:r>
            <a:endParaRPr/>
          </a:p>
        </p:txBody>
      </p:sp>
      <p:sp>
        <p:nvSpPr>
          <p:cNvPr id="59" name="Google Shape;59;p9"/>
          <p:cNvSpPr txBox="1"/>
          <p:nvPr/>
        </p:nvSpPr>
        <p:spPr>
          <a:xfrm>
            <a:off x="163225" y="1408013"/>
            <a:ext cx="4351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Average hospitalization cost is between $20,000 - $30,000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Disproportionate impact of sepsis on vulnerable populations and countries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Estimated annual productivity loss of $5 - 10 Billion in the US</a:t>
            </a:r>
            <a:endParaRPr/>
          </a:p>
        </p:txBody>
      </p:sp>
      <p:sp>
        <p:nvSpPr>
          <p:cNvPr id="60" name="Google Shape;60;p9"/>
          <p:cNvSpPr txBox="1"/>
          <p:nvPr/>
        </p:nvSpPr>
        <p:spPr>
          <a:xfrm>
            <a:off x="1813475" y="4822275"/>
            <a:ext cx="62940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https://www.fic.nih.gov/News/GlobalHealthMatters/january-february-2020/Pages/global-sepsis-burden.aspx</a:t>
            </a:r>
            <a:endParaRPr sz="700"/>
          </a:p>
        </p:txBody>
      </p:sp>
      <p:pic>
        <p:nvPicPr>
          <p:cNvPr id="61" name="Google Shape;6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8526" y="1408025"/>
            <a:ext cx="4717850" cy="211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Literature Review</a:t>
            </a:r>
            <a:endParaRPr/>
          </a:p>
        </p:txBody>
      </p:sp>
      <p:sp>
        <p:nvSpPr>
          <p:cNvPr id="67" name="Google Shape;67;p10"/>
          <p:cNvSpPr txBox="1"/>
          <p:nvPr/>
        </p:nvSpPr>
        <p:spPr>
          <a:xfrm>
            <a:off x="657775" y="1224200"/>
            <a:ext cx="7948200" cy="3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Traditional ML Methods for established baseline values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Logistic Regression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Random Forest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Deep Learning Advancements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Multi-output Gaussian process combined with RNN’s - MGP-RNN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Achieved C-statistic of 0.88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Can detect Sepsis of median of 5 hours in advance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COMPOSER Algorithm: 17% relative decrease in in-hospital sepsis mortality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NLP Integration with structured EHR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SERA Algorithm: NLP extracted features from clinical notes with structured data to </a:t>
            </a:r>
            <a:r>
              <a:rPr lang="en-US"/>
              <a:t>predict</a:t>
            </a:r>
            <a:r>
              <a:rPr lang="en-US"/>
              <a:t> sepsis onset up to 48 hours in advance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Achieved AUC score of 0.94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Dataset &amp; EDA</a:t>
            </a:r>
            <a:endParaRPr/>
          </a:p>
        </p:txBody>
      </p:sp>
      <p:sp>
        <p:nvSpPr>
          <p:cNvPr id="73" name="Google Shape;73;p11"/>
          <p:cNvSpPr txBox="1"/>
          <p:nvPr/>
        </p:nvSpPr>
        <p:spPr>
          <a:xfrm>
            <a:off x="648650" y="1251625"/>
            <a:ext cx="7884300" cy="3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PhysioNet Challenge 2019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De-identified electronic </a:t>
            </a:r>
            <a:r>
              <a:rPr lang="en-US"/>
              <a:t>health</a:t>
            </a:r>
            <a:r>
              <a:rPr lang="en-US"/>
              <a:t> records (EHR) sourced from 3 geographically distinct US hospital systems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Beth </a:t>
            </a:r>
            <a:r>
              <a:rPr lang="en-US"/>
              <a:t>Israel</a:t>
            </a:r>
            <a:r>
              <a:rPr lang="en-US"/>
              <a:t> Deaconess Medical System (System A)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Emory University Hospital (System B)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System C - Only used for testing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Over 60,000 patient records - 40,000 made available for training and validation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125" y="2894625"/>
            <a:ext cx="4478276" cy="184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9350" y="2818425"/>
            <a:ext cx="2839226" cy="212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Dataset - Clinical Variables</a:t>
            </a:r>
            <a:endParaRPr/>
          </a:p>
        </p:txBody>
      </p:sp>
      <p:sp>
        <p:nvSpPr>
          <p:cNvPr id="81" name="Google Shape;81;p12"/>
          <p:cNvSpPr txBox="1"/>
          <p:nvPr/>
        </p:nvSpPr>
        <p:spPr>
          <a:xfrm>
            <a:off x="657775" y="1251625"/>
            <a:ext cx="7847700" cy="3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Total of 40 clinical variables categorized into: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Vital Signs (8 variables):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Heart rate, oxygen saturation, temperature, blood pressure, …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Lab Values (26 variables):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Glucose, lactate, white blood cell count, …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Demographic Features (6 variables):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Age, gender, ICU length of stay, …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Sepsis labels: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Binary labels </a:t>
            </a:r>
            <a:r>
              <a:rPr lang="en-US">
                <a:solidFill>
                  <a:schemeClr val="dk1"/>
                </a:solidFill>
              </a:rPr>
              <a:t>indicating</a:t>
            </a:r>
            <a:r>
              <a:rPr lang="en-US">
                <a:solidFill>
                  <a:schemeClr val="dk1"/>
                </a:solidFill>
              </a:rPr>
              <a:t> sepsis onset, defined 6 hours before clinical recognition of sepsis for septic patients based on sepsis-3 criteria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533919" y="455555"/>
            <a:ext cx="80853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Dataset - Data Preprocessing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657775" y="1251625"/>
            <a:ext cx="78477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Data assumed to be MCAR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Missing data is generally a result of measurements not being taken hourly for certain features (lab results, irrelevant biometrics for patient, etc.)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To deal with sparsity of certain columns: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choose the top 24 features to represent the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Use 3 values for each feature label using statistics and last value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End up with 54 features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Data Aggregation: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All patient measurements were aggregated to mean statistics over the time series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Data Imputation: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Missing patient statistics (if a patient never </a:t>
            </a:r>
            <a:r>
              <a:rPr lang="en-US"/>
              <a:t>received</a:t>
            </a:r>
            <a:r>
              <a:rPr lang="en-US"/>
              <a:t> a measurement for 1 variable) were imputed from the total column mean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Such </a:t>
            </a:r>
            <a:r>
              <a:rPr lang="en-US"/>
              <a:t>fields</a:t>
            </a:r>
            <a:r>
              <a:rPr lang="en-US"/>
              <a:t> were </a:t>
            </a:r>
            <a:r>
              <a:rPr lang="en-US"/>
              <a:t>extremely</a:t>
            </a:r>
            <a:r>
              <a:rPr lang="en-US"/>
              <a:t> uncommon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Export to CSV: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Data was compiled into CSV for future caching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For train-validation-test split: use a 70-10-20 split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P Presentation Theme - Simple">
  <a:themeElements>
    <a:clrScheme name="EP Colors">
      <a:dk1>
        <a:srgbClr val="000000"/>
      </a:dk1>
      <a:lt1>
        <a:srgbClr val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